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57" r:id="rId3"/>
    <p:sldId id="258" r:id="rId4"/>
    <p:sldId id="271" r:id="rId5"/>
    <p:sldId id="272" r:id="rId6"/>
    <p:sldId id="259" r:id="rId7"/>
    <p:sldId id="260" r:id="rId8"/>
    <p:sldId id="261" r:id="rId9"/>
    <p:sldId id="273" r:id="rId10"/>
    <p:sldId id="262" r:id="rId11"/>
    <p:sldId id="263" r:id="rId12"/>
    <p:sldId id="269" r:id="rId13"/>
    <p:sldId id="270" r:id="rId14"/>
    <p:sldId id="274" r:id="rId15"/>
    <p:sldId id="264" r:id="rId16"/>
    <p:sldId id="265" r:id="rId17"/>
    <p:sldId id="266" r:id="rId18"/>
    <p:sldId id="267" r:id="rId19"/>
    <p:sldId id="268"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C3DAB-7303-42AC-ADF1-381107C1FBFA}" type="datetimeFigureOut">
              <a:rPr lang="en-US" smtClean="0"/>
              <a:t>4/24/2013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69CBF-514D-4035-9F92-DD6EF68B04B4}" type="slidenum">
              <a:rPr lang="en-US" smtClean="0"/>
              <a:t>‹#›</a:t>
            </a:fld>
            <a:endParaRPr lang="en-US"/>
          </a:p>
        </p:txBody>
      </p:sp>
    </p:spTree>
    <p:extLst>
      <p:ext uri="{BB962C8B-B14F-4D97-AF65-F5344CB8AC3E}">
        <p14:creationId xmlns:p14="http://schemas.microsoft.com/office/powerpoint/2010/main" val="362728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skewed shape</a:t>
            </a:r>
            <a:r>
              <a:rPr lang="en-US" baseline="0" dirty="0" smtClean="0"/>
              <a:t> of the distribution.</a:t>
            </a:r>
            <a:endParaRPr lang="en-US" dirty="0"/>
          </a:p>
        </p:txBody>
      </p:sp>
      <p:sp>
        <p:nvSpPr>
          <p:cNvPr id="4" name="Slide Number Placeholder 3"/>
          <p:cNvSpPr>
            <a:spLocks noGrp="1"/>
          </p:cNvSpPr>
          <p:nvPr>
            <p:ph type="sldNum" sz="quarter" idx="10"/>
          </p:nvPr>
        </p:nvSpPr>
        <p:spPr/>
        <p:txBody>
          <a:bodyPr/>
          <a:lstStyle/>
          <a:p>
            <a:fld id="{D7169CBF-514D-4035-9F92-DD6EF68B04B4}" type="slidenum">
              <a:rPr lang="en-US" smtClean="0"/>
              <a:t>10</a:t>
            </a:fld>
            <a:endParaRPr lang="en-US"/>
          </a:p>
        </p:txBody>
      </p:sp>
    </p:spTree>
    <p:extLst>
      <p:ext uri="{BB962C8B-B14F-4D97-AF65-F5344CB8AC3E}">
        <p14:creationId xmlns:p14="http://schemas.microsoft.com/office/powerpoint/2010/main" val="2616390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spacing of the scenarios reflects the skewed shape of the distribution.</a:t>
            </a:r>
            <a:endParaRPr lang="en-US" dirty="0"/>
          </a:p>
        </p:txBody>
      </p:sp>
      <p:sp>
        <p:nvSpPr>
          <p:cNvPr id="4" name="Slide Number Placeholder 3"/>
          <p:cNvSpPr>
            <a:spLocks noGrp="1"/>
          </p:cNvSpPr>
          <p:nvPr>
            <p:ph type="sldNum" sz="quarter" idx="10"/>
          </p:nvPr>
        </p:nvSpPr>
        <p:spPr/>
        <p:txBody>
          <a:bodyPr/>
          <a:lstStyle/>
          <a:p>
            <a:fld id="{D7169CBF-514D-4035-9F92-DD6EF68B04B4}" type="slidenum">
              <a:rPr lang="en-US" smtClean="0"/>
              <a:t>11</a:t>
            </a:fld>
            <a:endParaRPr lang="en-US"/>
          </a:p>
        </p:txBody>
      </p:sp>
    </p:spTree>
    <p:extLst>
      <p:ext uri="{BB962C8B-B14F-4D97-AF65-F5344CB8AC3E}">
        <p14:creationId xmlns:p14="http://schemas.microsoft.com/office/powerpoint/2010/main" val="274802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Figures shown on this slide are purely illustrative and have not been produced by a model of any kind.</a:t>
            </a:r>
          </a:p>
          <a:p>
            <a:endParaRPr lang="en-US" dirty="0" smtClean="0"/>
          </a:p>
          <a:p>
            <a:r>
              <a:rPr lang="en-US" dirty="0" smtClean="0"/>
              <a:t>The scenario weights add to 1 within each assumption, and need to be divided by the number of assumptions to get the weights</a:t>
            </a:r>
            <a:r>
              <a:rPr lang="en-US" baseline="0" dirty="0" smtClean="0"/>
              <a:t> for the weighted average scenario reserve.</a:t>
            </a:r>
            <a:endParaRPr lang="en-US" dirty="0"/>
          </a:p>
        </p:txBody>
      </p:sp>
      <p:sp>
        <p:nvSpPr>
          <p:cNvPr id="4" name="Slide Number Placeholder 3"/>
          <p:cNvSpPr>
            <a:spLocks noGrp="1"/>
          </p:cNvSpPr>
          <p:nvPr>
            <p:ph type="sldNum" sz="quarter" idx="10"/>
          </p:nvPr>
        </p:nvSpPr>
        <p:spPr/>
        <p:txBody>
          <a:bodyPr/>
          <a:lstStyle/>
          <a:p>
            <a:fld id="{D7169CBF-514D-4035-9F92-DD6EF68B04B4}" type="slidenum">
              <a:rPr lang="en-US" smtClean="0"/>
              <a:t>17</a:t>
            </a:fld>
            <a:endParaRPr lang="en-US"/>
          </a:p>
        </p:txBody>
      </p:sp>
    </p:spTree>
    <p:extLst>
      <p:ext uri="{BB962C8B-B14F-4D97-AF65-F5344CB8AC3E}">
        <p14:creationId xmlns:p14="http://schemas.microsoft.com/office/powerpoint/2010/main" val="65173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concept of policyholder protection embodied in the cost of capital method is that when a company suffers a loss that depletes its capital, it can raise capital from capital markets to get back on its feet. The margin in the reserves provides for the cost of raising capital from outside sources.  Because of this, the company could also recover by selling the business, providing assets equal to reserves to the buyer.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So when a 3-std deviation loss occurs, the company is left with assets equal to reserves that provide for the cost of raising capital.  The company does not need guarantee funds to recover.</a:t>
            </a:r>
            <a:endParaRPr lang="en-US" dirty="0" smtClean="0"/>
          </a:p>
          <a:p>
            <a:endParaRPr lang="en-US" dirty="0" smtClean="0"/>
          </a:p>
          <a:p>
            <a:r>
              <a:rPr lang="en-US" dirty="0" smtClean="0"/>
              <a:t>The distribution of losses is measured differently for the</a:t>
            </a:r>
            <a:r>
              <a:rPr lang="en-US" baseline="0" dirty="0" smtClean="0"/>
              <a:t> confidence level method vs. the cost of capital method.  The projection period differs.</a:t>
            </a:r>
          </a:p>
          <a:p>
            <a:endParaRPr lang="en-US" baseline="0" dirty="0" smtClean="0"/>
          </a:p>
          <a:p>
            <a:r>
              <a:rPr lang="en-US" baseline="0" dirty="0" smtClean="0"/>
              <a:t>The projection period for the confidence level method is the life of the contract.</a:t>
            </a:r>
          </a:p>
          <a:p>
            <a:r>
              <a:rPr lang="en-US" baseline="0" dirty="0" smtClean="0"/>
              <a:t>The projection period for the cost of capital method is the time required to take regulatory action in response to a major loss, and can be as short as 1 year (I recommend several years).  This leads to a smaller standard deviation of losses.  That is why capital of 3 standard deviations under the cost of capital method is not necessarily greater than capital of 2 standard deviations under the confidence level method – the standard deviation being measured is conceptually different.</a:t>
            </a:r>
          </a:p>
          <a:p>
            <a:endParaRPr lang="en-US" dirty="0"/>
          </a:p>
        </p:txBody>
      </p:sp>
      <p:sp>
        <p:nvSpPr>
          <p:cNvPr id="4" name="Slide Number Placeholder 3"/>
          <p:cNvSpPr>
            <a:spLocks noGrp="1"/>
          </p:cNvSpPr>
          <p:nvPr>
            <p:ph type="sldNum" sz="quarter" idx="10"/>
          </p:nvPr>
        </p:nvSpPr>
        <p:spPr/>
        <p:txBody>
          <a:bodyPr/>
          <a:lstStyle/>
          <a:p>
            <a:fld id="{D7169CBF-514D-4035-9F92-DD6EF68B04B4}" type="slidenum">
              <a:rPr lang="en-US" smtClean="0"/>
              <a:t>19</a:t>
            </a:fld>
            <a:endParaRPr lang="en-US"/>
          </a:p>
        </p:txBody>
      </p:sp>
    </p:spTree>
    <p:extLst>
      <p:ext uri="{BB962C8B-B14F-4D97-AF65-F5344CB8AC3E}">
        <p14:creationId xmlns:p14="http://schemas.microsoft.com/office/powerpoint/2010/main" val="4092999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22EB903-12CC-422D-BB66-473F0FF64892}"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0F940-83E7-4D0E-A310-A141F786BD37}"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EB903-12CC-422D-BB66-473F0FF64892}"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EB903-12CC-422D-BB66-473F0FF64892}"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22EB903-12CC-422D-BB66-473F0FF64892}"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0F940-83E7-4D0E-A310-A141F786BD37}"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EB903-12CC-422D-BB66-473F0FF64892}"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22EB903-12CC-422D-BB66-473F0FF64892}"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2EB903-12CC-422D-BB66-473F0FF64892}" type="datetimeFigureOut">
              <a:rPr lang="en-US" smtClean="0"/>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2EB903-12CC-422D-BB66-473F0FF64892}" type="datetimeFigureOut">
              <a:rPr lang="en-US" smtClean="0"/>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EB903-12CC-422D-BB66-473F0FF64892}" type="datetimeFigureOut">
              <a:rPr lang="en-US" smtClean="0"/>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EB903-12CC-422D-BB66-473F0FF64892}"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EB903-12CC-422D-BB66-473F0FF64892}"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0F940-83E7-4D0E-A310-A141F786BD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22EB903-12CC-422D-BB66-473F0FF64892}" type="datetimeFigureOut">
              <a:rPr lang="en-US" smtClean="0"/>
              <a:t>4/24/2013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C20F940-83E7-4D0E-A310-A141F786BD3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3886200"/>
            <a:ext cx="7543800" cy="1752600"/>
          </a:xfrm>
        </p:spPr>
        <p:txBody>
          <a:bodyPr>
            <a:normAutofit/>
          </a:bodyPr>
          <a:lstStyle/>
          <a:p>
            <a:r>
              <a:rPr lang="en-US" dirty="0" smtClean="0"/>
              <a:t>Prepared for the Annuity Reserve Work Group</a:t>
            </a:r>
          </a:p>
          <a:p>
            <a:r>
              <a:rPr lang="en-US" dirty="0" smtClean="0"/>
              <a:t>By Steve Strommen FSA, CERA, MAAA</a:t>
            </a:r>
          </a:p>
          <a:p>
            <a:r>
              <a:rPr lang="en-US" dirty="0" smtClean="0"/>
              <a:t>May 1, 2013</a:t>
            </a:r>
          </a:p>
        </p:txBody>
      </p:sp>
      <p:sp>
        <p:nvSpPr>
          <p:cNvPr id="2" name="Title 1"/>
          <p:cNvSpPr>
            <a:spLocks noGrp="1"/>
          </p:cNvSpPr>
          <p:nvPr>
            <p:ph type="ctrTitle"/>
          </p:nvPr>
        </p:nvSpPr>
        <p:spPr/>
        <p:txBody>
          <a:bodyPr/>
          <a:lstStyle/>
          <a:p>
            <a:r>
              <a:rPr lang="en-US" dirty="0" smtClean="0"/>
              <a:t>Potential Reserve Methodology</a:t>
            </a:r>
            <a:endParaRPr lang="en-US" dirty="0"/>
          </a:p>
        </p:txBody>
      </p:sp>
    </p:spTree>
    <p:extLst>
      <p:ext uri="{BB962C8B-B14F-4D97-AF65-F5344CB8AC3E}">
        <p14:creationId xmlns:p14="http://schemas.microsoft.com/office/powerpoint/2010/main" val="296127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a:t>
            </a:r>
            <a:r>
              <a:rPr lang="en-US" dirty="0" smtClean="0"/>
              <a:t>scenarios</a:t>
            </a:r>
            <a:br>
              <a:rPr lang="en-US" dirty="0" smtClean="0"/>
            </a:br>
            <a:r>
              <a:rPr lang="en-US" sz="2400" dirty="0" smtClean="0"/>
              <a:t>Other assumptions</a:t>
            </a:r>
            <a:endParaRPr lang="en-US" dirty="0"/>
          </a:p>
        </p:txBody>
      </p:sp>
      <p:sp>
        <p:nvSpPr>
          <p:cNvPr id="3" name="Content Placeholder 2"/>
          <p:cNvSpPr>
            <a:spLocks noGrp="1"/>
          </p:cNvSpPr>
          <p:nvPr>
            <p:ph sz="quarter" idx="13"/>
          </p:nvPr>
        </p:nvSpPr>
        <p:spPr/>
        <p:txBody>
          <a:bodyPr/>
          <a:lstStyle/>
          <a:p>
            <a:r>
              <a:rPr lang="en-US" dirty="0" smtClean="0"/>
              <a:t>Assume we know the distribution function for each year for each assumption</a:t>
            </a:r>
          </a:p>
          <a:p>
            <a:r>
              <a:rPr lang="en-US" dirty="0" smtClean="0"/>
              <a:t>Simple illustration for a lapse rate with 5% “best estimate”:</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438400"/>
            <a:ext cx="5324167"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53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scenarios</a:t>
            </a:r>
            <a:endParaRPr lang="en-US" dirty="0"/>
          </a:p>
        </p:txBody>
      </p:sp>
      <p:sp>
        <p:nvSpPr>
          <p:cNvPr id="3" name="Content Placeholder 2"/>
          <p:cNvSpPr>
            <a:spLocks noGrp="1"/>
          </p:cNvSpPr>
          <p:nvPr>
            <p:ph sz="quarter" idx="13"/>
          </p:nvPr>
        </p:nvSpPr>
        <p:spPr/>
        <p:txBody>
          <a:bodyPr>
            <a:normAutofit/>
          </a:bodyPr>
          <a:lstStyle/>
          <a:p>
            <a:r>
              <a:rPr lang="en-US" sz="2000" dirty="0" smtClean="0"/>
              <a:t>For simplicity, if we assume the same distribution for each projection year, we get the following scenarios:</a:t>
            </a:r>
            <a:endParaRPr lang="en-US" sz="2000" dirty="0"/>
          </a:p>
        </p:txBody>
      </p:sp>
      <p:sp>
        <p:nvSpPr>
          <p:cNvPr id="5" name="TextBox 4"/>
          <p:cNvSpPr txBox="1"/>
          <p:nvPr/>
        </p:nvSpPr>
        <p:spPr>
          <a:xfrm>
            <a:off x="5715000" y="2514600"/>
            <a:ext cx="2895600" cy="2308324"/>
          </a:xfrm>
          <a:prstGeom prst="rect">
            <a:avLst/>
          </a:prstGeom>
          <a:noFill/>
        </p:spPr>
        <p:txBody>
          <a:bodyPr wrap="square" rtlCol="0">
            <a:spAutoFit/>
          </a:bodyPr>
          <a:lstStyle/>
          <a:p>
            <a:pPr marL="285750" indent="-285750">
              <a:buFont typeface="Arial" pitchFamily="34" charset="0"/>
              <a:buChar char="•"/>
            </a:pPr>
            <a:r>
              <a:rPr lang="en-US" dirty="0" smtClean="0"/>
              <a:t>Sets of scenarios like this can be generated at any number of std. deviations.  (any probability level).  </a:t>
            </a:r>
            <a:br>
              <a:rPr lang="en-US" dirty="0" smtClean="0"/>
            </a:br>
            <a:r>
              <a:rPr lang="en-US" dirty="0" smtClean="0"/>
              <a:t/>
            </a:r>
            <a:br>
              <a:rPr lang="en-US" dirty="0" smtClean="0"/>
            </a:br>
            <a:r>
              <a:rPr lang="en-US" dirty="0" smtClean="0"/>
              <a:t>One set could be at the level for reserves, one at the level for capital.</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362200"/>
            <a:ext cx="3654425" cy="338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343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a:t>
            </a:r>
            <a:r>
              <a:rPr lang="en-US" dirty="0" smtClean="0"/>
              <a:t>the </a:t>
            </a:r>
            <a:r>
              <a:rPr lang="en-US" dirty="0" smtClean="0"/>
              <a:t>scenarios</a:t>
            </a:r>
            <a:br>
              <a:rPr lang="en-US" dirty="0" smtClean="0"/>
            </a:br>
            <a:r>
              <a:rPr lang="en-US" sz="2400" dirty="0" smtClean="0"/>
              <a:t>mortality</a:t>
            </a:r>
            <a:endParaRPr lang="en-US" sz="2400" dirty="0"/>
          </a:p>
        </p:txBody>
      </p:sp>
      <p:sp>
        <p:nvSpPr>
          <p:cNvPr id="3" name="Content Placeholder 2"/>
          <p:cNvSpPr>
            <a:spLocks noGrp="1"/>
          </p:cNvSpPr>
          <p:nvPr>
            <p:ph sz="quarter" idx="13"/>
          </p:nvPr>
        </p:nvSpPr>
        <p:spPr/>
        <p:txBody>
          <a:bodyPr/>
          <a:lstStyle/>
          <a:p>
            <a:r>
              <a:rPr lang="en-US" dirty="0" smtClean="0"/>
              <a:t>At least two separate aspects</a:t>
            </a:r>
          </a:p>
          <a:p>
            <a:pPr lvl="1"/>
            <a:r>
              <a:rPr lang="en-US" dirty="0" smtClean="0"/>
              <a:t>Random variation around the best estimate</a:t>
            </a:r>
          </a:p>
          <a:p>
            <a:pPr lvl="2"/>
            <a:r>
              <a:rPr lang="en-US" dirty="0" smtClean="0"/>
              <a:t>Can be handled much like lapse rates illustrated earlier</a:t>
            </a:r>
          </a:p>
          <a:p>
            <a:pPr lvl="1"/>
            <a:r>
              <a:rPr lang="en-US" dirty="0" smtClean="0"/>
              <a:t>Trend</a:t>
            </a:r>
          </a:p>
          <a:p>
            <a:pPr lvl="2"/>
            <a:r>
              <a:rPr lang="en-US" dirty="0" smtClean="0"/>
              <a:t>Need a “best estimate” trend, e.g. a projection scale</a:t>
            </a:r>
          </a:p>
          <a:p>
            <a:pPr lvl="2"/>
            <a:r>
              <a:rPr lang="en-US" dirty="0" smtClean="0"/>
              <a:t>Need a distribution for the annual mortality improvement factor in order to apply the methodology illustrated earlier.</a:t>
            </a:r>
          </a:p>
          <a:p>
            <a:pPr lvl="3"/>
            <a:r>
              <a:rPr lang="en-US" dirty="0" smtClean="0"/>
              <a:t>Scenarios would involve faster or slower improvement, based on percentage points in the distribution of annual mortality improvement rates.</a:t>
            </a:r>
          </a:p>
        </p:txBody>
      </p:sp>
    </p:spTree>
    <p:extLst>
      <p:ext uri="{BB962C8B-B14F-4D97-AF65-F5344CB8AC3E}">
        <p14:creationId xmlns:p14="http://schemas.microsoft.com/office/powerpoint/2010/main" val="2847336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a:t>
            </a:r>
            <a:r>
              <a:rPr lang="en-US" dirty="0" smtClean="0"/>
              <a:t>scenarios</a:t>
            </a:r>
            <a:br>
              <a:rPr lang="en-US" dirty="0" smtClean="0"/>
            </a:br>
            <a:r>
              <a:rPr lang="en-US" sz="2400" dirty="0" smtClean="0"/>
              <a:t>Election </a:t>
            </a:r>
            <a:r>
              <a:rPr lang="en-US" sz="2400" dirty="0" smtClean="0"/>
              <a:t>rates</a:t>
            </a:r>
            <a:endParaRPr lang="en-US" sz="2400" dirty="0"/>
          </a:p>
        </p:txBody>
      </p:sp>
      <p:sp>
        <p:nvSpPr>
          <p:cNvPr id="3" name="Content Placeholder 2"/>
          <p:cNvSpPr>
            <a:spLocks noGrp="1"/>
          </p:cNvSpPr>
          <p:nvPr>
            <p:ph sz="quarter" idx="13"/>
          </p:nvPr>
        </p:nvSpPr>
        <p:spPr>
          <a:xfrm>
            <a:off x="609600" y="1600200"/>
            <a:ext cx="8153400" cy="4114800"/>
          </a:xfrm>
        </p:spPr>
        <p:txBody>
          <a:bodyPr/>
          <a:lstStyle/>
          <a:p>
            <a:r>
              <a:rPr lang="en-US" sz="1800" dirty="0" smtClean="0"/>
              <a:t>Election rates are sensitive to “</a:t>
            </a:r>
            <a:r>
              <a:rPr lang="en-US" sz="1800" dirty="0" smtClean="0"/>
              <a:t>money-ness</a:t>
            </a:r>
            <a:r>
              <a:rPr lang="en-US" sz="1800" dirty="0" smtClean="0"/>
              <a:t>”</a:t>
            </a:r>
          </a:p>
          <a:p>
            <a:pPr lvl="1"/>
            <a:r>
              <a:rPr lang="en-US" sz="1800" dirty="0" smtClean="0"/>
              <a:t>Degree of sensitivity is uncertain</a:t>
            </a:r>
          </a:p>
          <a:p>
            <a:pPr lvl="1"/>
            <a:r>
              <a:rPr lang="en-US" sz="1800" dirty="0" smtClean="0"/>
              <a:t>One could develop a probability distribution for a “sensitivity factor”</a:t>
            </a:r>
          </a:p>
          <a:p>
            <a:pPr lvl="1"/>
            <a:r>
              <a:rPr lang="en-US" sz="1800" dirty="0" smtClean="0"/>
              <a:t>Scenarios would vary by level of sensitivity factor</a:t>
            </a:r>
          </a:p>
          <a:p>
            <a:endParaRPr lang="en-US" dirty="0"/>
          </a:p>
        </p:txBody>
      </p:sp>
      <p:sp>
        <p:nvSpPr>
          <p:cNvPr id="4" name="TextBox 3"/>
          <p:cNvSpPr txBox="1"/>
          <p:nvPr/>
        </p:nvSpPr>
        <p:spPr>
          <a:xfrm>
            <a:off x="1752600" y="3429000"/>
            <a:ext cx="6519734" cy="2262158"/>
          </a:xfrm>
          <a:prstGeom prst="rect">
            <a:avLst/>
          </a:prstGeom>
          <a:noFill/>
        </p:spPr>
        <p:txBody>
          <a:bodyPr wrap="none" rtlCol="0">
            <a:spAutoFit/>
          </a:bodyPr>
          <a:lstStyle/>
          <a:p>
            <a:r>
              <a:rPr lang="en-US" dirty="0" smtClean="0"/>
              <a:t>Example:</a:t>
            </a:r>
          </a:p>
          <a:p>
            <a:endParaRPr lang="en-US" dirty="0" smtClean="0"/>
          </a:p>
          <a:p>
            <a:r>
              <a:rPr lang="en-US" dirty="0" smtClean="0"/>
              <a:t>Define M = “</a:t>
            </a:r>
            <a:r>
              <a:rPr lang="en-US" dirty="0" err="1" smtClean="0"/>
              <a:t>moneyness</a:t>
            </a:r>
            <a:r>
              <a:rPr lang="en-US" dirty="0" smtClean="0"/>
              <a:t>” = (value of option) / (best est. reserve for contract)</a:t>
            </a:r>
          </a:p>
          <a:p>
            <a:endParaRPr lang="en-US" sz="1100" dirty="0" smtClean="0"/>
          </a:p>
          <a:p>
            <a:r>
              <a:rPr lang="en-US" dirty="0" smtClean="0"/>
              <a:t>Define sensitivity factor S</a:t>
            </a:r>
          </a:p>
          <a:p>
            <a:endParaRPr lang="en-US" sz="1100" dirty="0" smtClean="0"/>
          </a:p>
          <a:p>
            <a:r>
              <a:rPr lang="en-US" dirty="0" smtClean="0"/>
              <a:t>Scenario election rates = (best est.) + S(M-1)</a:t>
            </a:r>
            <a:r>
              <a:rPr lang="en-US" baseline="30000" dirty="0" smtClean="0"/>
              <a:t>2  </a:t>
            </a:r>
            <a:endParaRPr lang="en-US" dirty="0"/>
          </a:p>
          <a:p>
            <a:endParaRPr lang="en-US" sz="1100" dirty="0" smtClean="0"/>
          </a:p>
          <a:p>
            <a:r>
              <a:rPr lang="en-US" dirty="0" smtClean="0"/>
              <a:t>Value of S is calibrated to desired percentile point on its distribution</a:t>
            </a:r>
            <a:endParaRPr lang="en-US" dirty="0"/>
          </a:p>
        </p:txBody>
      </p:sp>
    </p:spTree>
    <p:extLst>
      <p:ext uri="{BB962C8B-B14F-4D97-AF65-F5344CB8AC3E}">
        <p14:creationId xmlns:p14="http://schemas.microsoft.com/office/powerpoint/2010/main" val="2427437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reserve</a:t>
            </a:r>
            <a:br>
              <a:rPr lang="en-US" dirty="0" smtClean="0"/>
            </a:br>
            <a:r>
              <a:rPr lang="en-US" sz="2400" dirty="0" smtClean="0"/>
              <a:t>sample product - </a:t>
            </a:r>
            <a:r>
              <a:rPr lang="en-US" sz="2400" dirty="0" err="1" smtClean="0"/>
              <a:t>spda</a:t>
            </a:r>
            <a:r>
              <a:rPr lang="en-US" sz="2400" dirty="0" smtClean="0"/>
              <a:t> with Glib</a:t>
            </a:r>
            <a:endParaRPr lang="en-US" dirty="0"/>
          </a:p>
        </p:txBody>
      </p:sp>
      <p:sp>
        <p:nvSpPr>
          <p:cNvPr id="3" name="Content Placeholder 2"/>
          <p:cNvSpPr>
            <a:spLocks noGrp="1"/>
          </p:cNvSpPr>
          <p:nvPr>
            <p:ph sz="quarter" idx="13"/>
          </p:nvPr>
        </p:nvSpPr>
        <p:spPr/>
        <p:txBody>
          <a:bodyPr/>
          <a:lstStyle/>
          <a:p>
            <a:endParaRPr lang="en-US" dirty="0"/>
          </a:p>
          <a:p>
            <a:r>
              <a:rPr lang="en-US" dirty="0" smtClean="0"/>
              <a:t>Current cash value = $100,000</a:t>
            </a:r>
          </a:p>
          <a:p>
            <a:r>
              <a:rPr lang="en-US" dirty="0" smtClean="0"/>
              <a:t>Guaranteed minimum crediting rate = 2.5%</a:t>
            </a:r>
          </a:p>
          <a:p>
            <a:r>
              <a:rPr lang="en-US" dirty="0" smtClean="0"/>
              <a:t>GLIB roll-up rate = 5.0%</a:t>
            </a:r>
          </a:p>
          <a:p>
            <a:r>
              <a:rPr lang="en-US" dirty="0" smtClean="0"/>
              <a:t>Attained age 50</a:t>
            </a:r>
          </a:p>
          <a:p>
            <a:r>
              <a:rPr lang="en-US" dirty="0" smtClean="0"/>
              <a:t>Best estimate scenario reserve = $95,000</a:t>
            </a:r>
          </a:p>
          <a:p>
            <a:endParaRPr lang="en-US" dirty="0"/>
          </a:p>
          <a:p>
            <a:pPr marL="0" indent="0">
              <a:buNone/>
            </a:pPr>
            <a:r>
              <a:rPr lang="en-US" dirty="0" smtClean="0"/>
              <a:t>These parameters are purely to set the stage for thinking about the calculation.  </a:t>
            </a:r>
          </a:p>
          <a:p>
            <a:pPr marL="0" indent="0">
              <a:buNone/>
            </a:pPr>
            <a:r>
              <a:rPr lang="en-US" dirty="0" smtClean="0"/>
              <a:t>All calculation results to be shown are purely illustrative and have not been developed from an actual model (yet).</a:t>
            </a:r>
            <a:endParaRPr lang="en-US" dirty="0"/>
          </a:p>
        </p:txBody>
      </p:sp>
    </p:spTree>
    <p:extLst>
      <p:ext uri="{BB962C8B-B14F-4D97-AF65-F5344CB8AC3E}">
        <p14:creationId xmlns:p14="http://schemas.microsoft.com/office/powerpoint/2010/main" val="1165147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reserve</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Choose a set of critical (sensitive) reserve assumptions, e.g.</a:t>
            </a:r>
          </a:p>
          <a:p>
            <a:pPr lvl="1"/>
            <a:r>
              <a:rPr lang="en-US" dirty="0" smtClean="0"/>
              <a:t>Investment returns</a:t>
            </a:r>
          </a:p>
          <a:p>
            <a:pPr lvl="1"/>
            <a:r>
              <a:rPr lang="en-US" dirty="0" smtClean="0"/>
              <a:t>Mortality</a:t>
            </a:r>
          </a:p>
          <a:p>
            <a:pPr lvl="1"/>
            <a:r>
              <a:rPr lang="en-US" dirty="0" smtClean="0"/>
              <a:t>Lapse</a:t>
            </a:r>
          </a:p>
          <a:p>
            <a:pPr lvl="1"/>
            <a:r>
              <a:rPr lang="en-US" dirty="0" smtClean="0"/>
              <a:t>GLIB option election rates</a:t>
            </a:r>
          </a:p>
          <a:p>
            <a:r>
              <a:rPr lang="en-US" dirty="0" smtClean="0"/>
              <a:t>For each assumption, generate 5 (or more) </a:t>
            </a:r>
            <a:r>
              <a:rPr lang="en-US" dirty="0" smtClean="0"/>
              <a:t>scenarios, e.g.</a:t>
            </a:r>
            <a:endParaRPr lang="en-US" dirty="0" smtClean="0"/>
          </a:p>
          <a:p>
            <a:pPr lvl="1"/>
            <a:r>
              <a:rPr lang="en-US" dirty="0" smtClean="0"/>
              <a:t>3 std. deviations worse than expected</a:t>
            </a:r>
          </a:p>
          <a:p>
            <a:pPr lvl="1"/>
            <a:r>
              <a:rPr lang="en-US" dirty="0" smtClean="0"/>
              <a:t>1 std. deviation worse than expected</a:t>
            </a:r>
          </a:p>
          <a:p>
            <a:pPr lvl="1"/>
            <a:r>
              <a:rPr lang="en-US" dirty="0" smtClean="0"/>
              <a:t>As expected </a:t>
            </a:r>
          </a:p>
          <a:p>
            <a:pPr lvl="1"/>
            <a:r>
              <a:rPr lang="en-US" dirty="0" smtClean="0"/>
              <a:t>1 std. deviation better than expected</a:t>
            </a:r>
          </a:p>
          <a:p>
            <a:pPr lvl="1"/>
            <a:r>
              <a:rPr lang="en-US" dirty="0" smtClean="0"/>
              <a:t>3 std. deviations better than expected</a:t>
            </a:r>
          </a:p>
          <a:p>
            <a:pPr lvl="1"/>
            <a:endParaRPr lang="en-US" dirty="0"/>
          </a:p>
        </p:txBody>
      </p:sp>
    </p:spTree>
    <p:extLst>
      <p:ext uri="{BB962C8B-B14F-4D97-AF65-F5344CB8AC3E}">
        <p14:creationId xmlns:p14="http://schemas.microsoft.com/office/powerpoint/2010/main" val="2046101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reserve</a:t>
            </a:r>
            <a:endParaRPr lang="en-US" dirty="0"/>
          </a:p>
        </p:txBody>
      </p:sp>
      <p:sp>
        <p:nvSpPr>
          <p:cNvPr id="3" name="Content Placeholder 2"/>
          <p:cNvSpPr>
            <a:spLocks noGrp="1"/>
          </p:cNvSpPr>
          <p:nvPr>
            <p:ph sz="quarter" idx="13"/>
          </p:nvPr>
        </p:nvSpPr>
        <p:spPr/>
        <p:txBody>
          <a:bodyPr/>
          <a:lstStyle/>
          <a:p>
            <a:r>
              <a:rPr lang="en-US" dirty="0" smtClean="0"/>
              <a:t>Calculate “scenario reserve” for each scenario for each assumption</a:t>
            </a:r>
          </a:p>
          <a:p>
            <a:r>
              <a:rPr lang="en-US" dirty="0" smtClean="0"/>
              <a:t>“Best estimate” is probability-weighted average “scenario reserve” </a:t>
            </a:r>
          </a:p>
          <a:p>
            <a:pPr lvl="1"/>
            <a:r>
              <a:rPr lang="en-US" dirty="0" smtClean="0"/>
              <a:t>This is an average over all assumptions, not each assumption separately</a:t>
            </a:r>
          </a:p>
          <a:p>
            <a:r>
              <a:rPr lang="en-US" dirty="0" smtClean="0"/>
              <a:t>Capital required for each assumption is excess of greatest scenario reserve for that assumption over the “best estimate”.</a:t>
            </a:r>
          </a:p>
          <a:p>
            <a:r>
              <a:rPr lang="en-US" dirty="0" smtClean="0"/>
              <a:t>Aggregate capital requirement is sum of amounts for each assumption, adjusted for correlation</a:t>
            </a:r>
          </a:p>
          <a:p>
            <a:r>
              <a:rPr lang="en-US" dirty="0" smtClean="0"/>
              <a:t>Aggregate margin can be based on the capital requirement</a:t>
            </a:r>
          </a:p>
          <a:p>
            <a:pPr lvl="1"/>
            <a:r>
              <a:rPr lang="en-US" dirty="0" smtClean="0"/>
              <a:t>Details to be covered later</a:t>
            </a:r>
          </a:p>
          <a:p>
            <a:pPr marL="457200" lvl="1" indent="0">
              <a:buNone/>
            </a:pPr>
            <a:endParaRPr lang="en-US" dirty="0"/>
          </a:p>
        </p:txBody>
      </p:sp>
    </p:spTree>
    <p:extLst>
      <p:ext uri="{BB962C8B-B14F-4D97-AF65-F5344CB8AC3E}">
        <p14:creationId xmlns:p14="http://schemas.microsoft.com/office/powerpoint/2010/main" val="3987299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3"/>
              <p:cNvSpPr txBox="1"/>
              <p:nvPr/>
            </p:nvSpPr>
            <p:spPr>
              <a:xfrm>
                <a:off x="3921125" y="7270750"/>
                <a:ext cx="1447800" cy="30003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ad>
                        <m:radPr>
                          <m:degHide m:val="on"/>
                          <m:ctrlPr>
                            <a:rPr lang="en-US" sz="1100" i="1">
                              <a:latin typeface="Cambria Math"/>
                            </a:rPr>
                          </m:ctrlPr>
                        </m:radPr>
                        <m:deg/>
                        <m:e>
                          <m:sSup>
                            <m:sSupPr>
                              <m:ctrlPr>
                                <a:rPr lang="en-US" sz="1100" b="0" i="1">
                                  <a:latin typeface="Cambria Math"/>
                                </a:rPr>
                              </m:ctrlPr>
                            </m:sSupPr>
                            <m:e>
                              <m:r>
                                <a:rPr lang="en-US" sz="1100" b="0" i="1">
                                  <a:latin typeface="Cambria Math"/>
                                </a:rPr>
                                <m:t>𝑀</m:t>
                              </m:r>
                            </m:e>
                            <m:sup>
                              <m:r>
                                <a:rPr lang="en-US" sz="1100" b="0" i="1">
                                  <a:latin typeface="Cambria Math"/>
                                </a:rPr>
                                <m:t>2</m:t>
                              </m:r>
                            </m:sup>
                          </m:sSup>
                          <m:r>
                            <a:rPr lang="en-US" sz="1100" b="0" i="1">
                              <a:latin typeface="Cambria Math"/>
                            </a:rPr>
                            <m:t>+</m:t>
                          </m:r>
                          <m:sSup>
                            <m:sSupPr>
                              <m:ctrlPr>
                                <a:rPr lang="en-US" sz="1100" b="0" i="1">
                                  <a:latin typeface="Cambria Math"/>
                                </a:rPr>
                              </m:ctrlPr>
                            </m:sSupPr>
                            <m:e>
                              <m:r>
                                <a:rPr lang="en-US" sz="1100" b="0" i="1">
                                  <a:latin typeface="Cambria Math"/>
                                </a:rPr>
                                <m:t>(</m:t>
                              </m:r>
                              <m:r>
                                <a:rPr lang="en-US" sz="1100" b="0" i="1">
                                  <a:latin typeface="Cambria Math"/>
                                </a:rPr>
                                <m:t>𝐿</m:t>
                              </m:r>
                              <m:r>
                                <a:rPr lang="en-US" sz="1100" b="0" i="1">
                                  <a:latin typeface="Cambria Math"/>
                                </a:rPr>
                                <m:t>+</m:t>
                              </m:r>
                              <m:r>
                                <a:rPr lang="en-US" sz="1100" b="0" i="1">
                                  <a:latin typeface="Cambria Math"/>
                                </a:rPr>
                                <m:t>𝐺</m:t>
                              </m:r>
                              <m:r>
                                <a:rPr lang="en-US" sz="1100" b="0" i="1">
                                  <a:latin typeface="Cambria Math"/>
                                </a:rPr>
                                <m:t>+</m:t>
                              </m:r>
                              <m:r>
                                <a:rPr lang="en-US" sz="1100" b="0" i="1">
                                  <a:latin typeface="Cambria Math"/>
                                </a:rPr>
                                <m:t>𝐼</m:t>
                              </m:r>
                              <m:r>
                                <a:rPr lang="en-US" sz="1100" b="0" i="1">
                                  <a:latin typeface="Cambria Math"/>
                                </a:rPr>
                                <m:t>)</m:t>
                              </m:r>
                            </m:e>
                            <m:sup>
                              <m:r>
                                <a:rPr lang="en-US" sz="1100" b="0" i="1">
                                  <a:latin typeface="Cambria Math"/>
                                </a:rPr>
                                <m:t>2</m:t>
                              </m:r>
                            </m:sup>
                          </m:sSup>
                        </m:e>
                      </m:rad>
                    </m:oMath>
                  </m:oMathPara>
                </a14:m>
                <a:endParaRPr lang="en-US" sz="1100"/>
              </a:p>
            </p:txBody>
          </p:sp>
        </mc:Choice>
        <mc:Fallback xmlns="">
          <p:sp>
            <p:nvSpPr>
              <p:cNvPr id="5" name="TextBox 3"/>
              <p:cNvSpPr txBox="1">
                <a:spLocks noRot="1" noChangeAspect="1" noMove="1" noResize="1" noEditPoints="1" noAdjustHandles="1" noChangeArrowheads="1" noChangeShapeType="1" noTextEdit="1"/>
              </p:cNvSpPr>
              <p:nvPr/>
            </p:nvSpPr>
            <p:spPr>
              <a:xfrm>
                <a:off x="3921125" y="7270750"/>
                <a:ext cx="1447800" cy="300038"/>
              </a:xfrm>
              <a:prstGeom prst="rect">
                <a:avLst/>
              </a:prstGeom>
              <a:blipFill rotWithShape="1">
                <a:blip r:embed="rId3"/>
                <a:stretch>
                  <a:fillRect b="-40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3711501323"/>
                  </p:ext>
                </p:extLst>
              </p:nvPr>
            </p:nvGraphicFramePr>
            <p:xfrm>
              <a:off x="1676400" y="228600"/>
              <a:ext cx="6096000" cy="6166059"/>
            </p:xfrm>
            <a:graphic>
              <a:graphicData uri="http://schemas.openxmlformats.org/drawingml/2006/table">
                <a:tbl>
                  <a:tblPr>
                    <a:tableStyleId>{5C22544A-7EE6-4342-B048-85BDC9FD1C3A}</a:tableStyleId>
                  </a:tblPr>
                  <a:tblGrid>
                    <a:gridCol w="1043346"/>
                    <a:gridCol w="1242654"/>
                    <a:gridCol w="1085657"/>
                    <a:gridCol w="746818"/>
                    <a:gridCol w="746818"/>
                    <a:gridCol w="893251"/>
                    <a:gridCol w="337456"/>
                  </a:tblGrid>
                  <a:tr h="235914">
                    <a:tc gridSpan="6">
                      <a:txBody>
                        <a:bodyPr/>
                        <a:lstStyle/>
                        <a:p>
                          <a:pPr algn="ctr" fontAlgn="b"/>
                          <a:r>
                            <a:rPr lang="en-US" sz="1400" u="none" strike="noStrike" dirty="0">
                              <a:effectLst/>
                            </a:rPr>
                            <a:t>Illustrative Reserve Calculation</a:t>
                          </a:r>
                          <a:endParaRPr lang="en-US" sz="1400" b="1"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0" marR="0" marT="0" marB="0" anchor="b"/>
                    </a:tc>
                  </a:tr>
                  <a:tr h="235914">
                    <a:tc gridSpan="6">
                      <a:txBody>
                        <a:bodyPr/>
                        <a:lstStyle/>
                        <a:p>
                          <a:pPr algn="ctr" fontAlgn="b"/>
                          <a:r>
                            <a:rPr lang="en-US" sz="1400" u="none" strike="noStrike" dirty="0">
                              <a:effectLst/>
                            </a:rPr>
                            <a:t>SPDA, Current Cash Value = $100,000</a:t>
                          </a:r>
                          <a:endParaRPr lang="en-US" sz="1400" b="1"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0" marR="0" marT="0" marB="0" anchor="b"/>
                    </a:tc>
                  </a:tr>
                  <a:tr h="168510">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r>
                  <a:tr h="404423">
                    <a:tc>
                      <a:txBody>
                        <a:bodyPr/>
                        <a:lstStyle/>
                        <a:p>
                          <a:pPr algn="ctr" fontAlgn="b"/>
                          <a:r>
                            <a:rPr lang="en-US" sz="1000" u="none" strike="noStrike" dirty="0">
                              <a:effectLst/>
                            </a:rPr>
                            <a:t>Risk</a:t>
                          </a:r>
                          <a:endParaRPr lang="en-US" sz="1000" b="0" i="0" u="none" strike="noStrike" dirty="0">
                            <a:solidFill>
                              <a:srgbClr val="000000"/>
                            </a:solidFill>
                            <a:effectLst/>
                            <a:latin typeface="Calibri"/>
                          </a:endParaRPr>
                        </a:p>
                      </a:txBody>
                      <a:tcPr marL="0" marR="0" marT="0" marB="0" anchor="b"/>
                    </a:tc>
                    <a:tc>
                      <a:txBody>
                        <a:bodyPr/>
                        <a:lstStyle/>
                        <a:p>
                          <a:pPr algn="ctr" fontAlgn="b"/>
                          <a:r>
                            <a:rPr lang="en-US" sz="1000" u="none" strike="noStrike">
                              <a:effectLst/>
                            </a:rPr>
                            <a:t>Scenario</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Scenario reserve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Scenario weight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Wgt. avg. scen. res.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Capital required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93,000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Bad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96,500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1,388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Extremely Bad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99,000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3,888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M</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Extremely 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9844">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95,800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688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97,000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L</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93,000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94,000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97,000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0.160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1,888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100,000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0.010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4,888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G</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0.010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94,500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99685">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96,000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dirty="0">
                              <a:effectLst/>
                            </a:rPr>
                            <a:t>                 888 </a:t>
                          </a:r>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98,000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2,888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dirty="0">
                              <a:effectLst/>
                            </a:rPr>
                            <a:t> = I</a:t>
                          </a:r>
                          <a:endParaRPr lang="en-US" sz="1000" b="0" i="0" u="none" strike="noStrike" dirty="0">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36751">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14:m>
                            <m:oMathPara xmlns:m="http://schemas.openxmlformats.org/officeDocument/2006/math">
                              <m:oMathParaPr>
                                <m:jc m:val="centerGroup"/>
                              </m:oMathParaPr>
                              <m:oMath xmlns:m="http://schemas.openxmlformats.org/officeDocument/2006/math">
                                <m:rad>
                                  <m:radPr>
                                    <m:degHide m:val="on"/>
                                    <m:ctrlPr>
                                      <a:rPr lang="en-US" sz="1000" b="0" i="1" u="none" strike="noStrike" smtClean="0">
                                        <a:solidFill>
                                          <a:srgbClr val="000000"/>
                                        </a:solidFill>
                                        <a:effectLst/>
                                        <a:latin typeface="Cambria Math"/>
                                      </a:rPr>
                                    </m:ctrlPr>
                                  </m:radPr>
                                  <m:deg/>
                                  <m:e>
                                    <m:sSup>
                                      <m:sSupPr>
                                        <m:ctrlPr>
                                          <a:rPr lang="en-US" sz="1000" b="0" i="1" u="none" strike="noStrike" smtClean="0">
                                            <a:solidFill>
                                              <a:srgbClr val="000000"/>
                                            </a:solidFill>
                                            <a:effectLst/>
                                            <a:latin typeface="Cambria Math"/>
                                          </a:rPr>
                                        </m:ctrlPr>
                                      </m:sSupPr>
                                      <m:e>
                                        <m:r>
                                          <a:rPr lang="en-US" sz="1000" b="0" i="1" u="none" strike="noStrike" smtClean="0">
                                            <a:solidFill>
                                              <a:srgbClr val="000000"/>
                                            </a:solidFill>
                                            <a:effectLst/>
                                            <a:latin typeface="Cambria Math"/>
                                          </a:rPr>
                                          <m:t>𝑀</m:t>
                                        </m:r>
                                      </m:e>
                                      <m:sup>
                                        <m:r>
                                          <a:rPr lang="en-US" sz="1000" b="0" i="1" u="none" strike="noStrike" smtClean="0">
                                            <a:solidFill>
                                              <a:srgbClr val="000000"/>
                                            </a:solidFill>
                                            <a:effectLst/>
                                            <a:latin typeface="Cambria Math"/>
                                          </a:rPr>
                                          <m:t>2</m:t>
                                        </m:r>
                                      </m:sup>
                                    </m:sSup>
                                    <m:r>
                                      <a:rPr lang="en-US" sz="1000" b="0" i="1" u="none" strike="noStrike" smtClean="0">
                                        <a:solidFill>
                                          <a:srgbClr val="000000"/>
                                        </a:solidFill>
                                        <a:effectLst/>
                                        <a:latin typeface="Cambria Math"/>
                                      </a:rPr>
                                      <m:t>+</m:t>
                                    </m:r>
                                    <m:sSup>
                                      <m:sSupPr>
                                        <m:ctrlPr>
                                          <a:rPr lang="en-US" sz="1000" b="0" i="1" u="none" strike="noStrike" smtClean="0">
                                            <a:solidFill>
                                              <a:srgbClr val="000000"/>
                                            </a:solidFill>
                                            <a:effectLst/>
                                            <a:latin typeface="Cambria Math"/>
                                          </a:rPr>
                                        </m:ctrlPr>
                                      </m:sSupPr>
                                      <m:e>
                                        <m:r>
                                          <a:rPr lang="en-US" sz="1000" b="0" i="1" u="none" strike="noStrike" smtClean="0">
                                            <a:solidFill>
                                              <a:srgbClr val="000000"/>
                                            </a:solidFill>
                                            <a:effectLst/>
                                            <a:latin typeface="Cambria Math"/>
                                          </a:rPr>
                                          <m:t>(</m:t>
                                        </m:r>
                                        <m:r>
                                          <a:rPr lang="en-US" sz="1000" b="0" i="1" u="none" strike="noStrike" smtClean="0">
                                            <a:solidFill>
                                              <a:srgbClr val="000000"/>
                                            </a:solidFill>
                                            <a:effectLst/>
                                            <a:latin typeface="Cambria Math"/>
                                          </a:rPr>
                                          <m:t>𝐿</m:t>
                                        </m:r>
                                        <m:r>
                                          <a:rPr lang="en-US" sz="1000" b="0" i="1" u="none" strike="noStrike" smtClean="0">
                                            <a:solidFill>
                                              <a:srgbClr val="000000"/>
                                            </a:solidFill>
                                            <a:effectLst/>
                                            <a:latin typeface="Cambria Math"/>
                                          </a:rPr>
                                          <m:t>+</m:t>
                                        </m:r>
                                        <m:r>
                                          <a:rPr lang="en-US" sz="1000" b="0" i="1" u="none" strike="noStrike" smtClean="0">
                                            <a:solidFill>
                                              <a:srgbClr val="000000"/>
                                            </a:solidFill>
                                            <a:effectLst/>
                                            <a:latin typeface="Cambria Math"/>
                                          </a:rPr>
                                          <m:t>𝐺</m:t>
                                        </m:r>
                                        <m:r>
                                          <a:rPr lang="en-US" sz="1000" b="0" i="1" u="none" strike="noStrike" smtClean="0">
                                            <a:solidFill>
                                              <a:srgbClr val="000000"/>
                                            </a:solidFill>
                                            <a:effectLst/>
                                            <a:latin typeface="Cambria Math"/>
                                          </a:rPr>
                                          <m:t>+</m:t>
                                        </m:r>
                                        <m:r>
                                          <a:rPr lang="en-US" sz="1000" b="0" i="1" u="none" strike="noStrike" smtClean="0">
                                            <a:solidFill>
                                              <a:srgbClr val="000000"/>
                                            </a:solidFill>
                                            <a:effectLst/>
                                            <a:latin typeface="Cambria Math"/>
                                          </a:rPr>
                                          <m:t>𝐼</m:t>
                                        </m:r>
                                        <m:r>
                                          <a:rPr lang="en-US" sz="1000" b="0" i="1" u="none" strike="noStrike" smtClean="0">
                                            <a:solidFill>
                                              <a:srgbClr val="000000"/>
                                            </a:solidFill>
                                            <a:effectLst/>
                                            <a:latin typeface="Cambria Math"/>
                                          </a:rPr>
                                          <m:t>)</m:t>
                                        </m:r>
                                      </m:e>
                                      <m:sup>
                                        <m:r>
                                          <a:rPr lang="en-US" sz="1000" b="0" i="1" u="none" strike="noStrike" smtClean="0">
                                            <a:solidFill>
                                              <a:srgbClr val="000000"/>
                                            </a:solidFill>
                                            <a:effectLst/>
                                            <a:latin typeface="Cambria Math"/>
                                          </a:rPr>
                                          <m:t>2</m:t>
                                        </m:r>
                                      </m:sup>
                                    </m:sSup>
                                  </m:e>
                                </m:rad>
                              </m:oMath>
                            </m:oMathPara>
                          </a14:m>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gridSpan="2">
                      <a:txBody>
                        <a:bodyPr/>
                        <a:lstStyle/>
                        <a:p>
                          <a:pPr algn="r" fontAlgn="b"/>
                          <a:r>
                            <a:rPr lang="en-US" sz="1000" u="none" strike="noStrike" dirty="0">
                              <a:effectLst/>
                            </a:rPr>
                            <a:t>  Combined total capital: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10,417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2860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gridSpan="3">
                      <a:txBody>
                        <a:bodyPr/>
                        <a:lstStyle/>
                        <a:p>
                          <a:pPr algn="r" fontAlgn="b"/>
                          <a:r>
                            <a:rPr lang="en-US" sz="1000" u="none" strike="noStrike" dirty="0">
                              <a:effectLst/>
                            </a:rPr>
                            <a:t> Reserve margin = PV of 6% of capital =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5,000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42178">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gridSpan="2">
                      <a:txBody>
                        <a:bodyPr/>
                        <a:lstStyle/>
                        <a:p>
                          <a:pPr algn="r" fontAlgn="b"/>
                          <a:r>
                            <a:rPr lang="en-US" sz="1000" u="none" strike="noStrike" dirty="0">
                              <a:effectLst/>
                            </a:rPr>
                            <a:t> Total reserve :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100,112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711501323"/>
                  </p:ext>
                </p:extLst>
              </p:nvPr>
            </p:nvGraphicFramePr>
            <p:xfrm>
              <a:off x="1676400" y="228600"/>
              <a:ext cx="6096000" cy="6166059"/>
            </p:xfrm>
            <a:graphic>
              <a:graphicData uri="http://schemas.openxmlformats.org/drawingml/2006/table">
                <a:tbl>
                  <a:tblPr>
                    <a:tableStyleId>{5C22544A-7EE6-4342-B048-85BDC9FD1C3A}</a:tableStyleId>
                  </a:tblPr>
                  <a:tblGrid>
                    <a:gridCol w="1043346"/>
                    <a:gridCol w="1242654"/>
                    <a:gridCol w="1085657"/>
                    <a:gridCol w="746818"/>
                    <a:gridCol w="746818"/>
                    <a:gridCol w="893251"/>
                    <a:gridCol w="337456"/>
                  </a:tblGrid>
                  <a:tr h="235914">
                    <a:tc gridSpan="6">
                      <a:txBody>
                        <a:bodyPr/>
                        <a:lstStyle/>
                        <a:p>
                          <a:pPr algn="ctr" fontAlgn="b"/>
                          <a:r>
                            <a:rPr lang="en-US" sz="1400" u="none" strike="noStrike" dirty="0">
                              <a:effectLst/>
                            </a:rPr>
                            <a:t>Illustrative Reserve Calculation</a:t>
                          </a:r>
                          <a:endParaRPr lang="en-US" sz="1400" b="1"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0" marR="0" marT="0" marB="0" anchor="b"/>
                    </a:tc>
                  </a:tr>
                  <a:tr h="235914">
                    <a:tc gridSpan="6">
                      <a:txBody>
                        <a:bodyPr/>
                        <a:lstStyle/>
                        <a:p>
                          <a:pPr algn="ctr" fontAlgn="b"/>
                          <a:r>
                            <a:rPr lang="en-US" sz="1400" u="none" strike="noStrike" dirty="0">
                              <a:effectLst/>
                            </a:rPr>
                            <a:t>SPDA, Current Cash Value = $100,000</a:t>
                          </a:r>
                          <a:endParaRPr lang="en-US" sz="1400" b="1"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0" marR="0" marT="0" marB="0" anchor="b"/>
                    </a:tc>
                  </a:tr>
                  <a:tr h="168510">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c>
                      <a:txBody>
                        <a:bodyPr/>
                        <a:lstStyle/>
                        <a:p>
                          <a:pPr algn="l" fontAlgn="b"/>
                          <a:endParaRPr lang="en-US" sz="700" b="0" i="0" u="none" strike="noStrike">
                            <a:solidFill>
                              <a:srgbClr val="000000"/>
                            </a:solidFill>
                            <a:effectLst/>
                            <a:latin typeface="Calibri"/>
                          </a:endParaRPr>
                        </a:p>
                      </a:txBody>
                      <a:tcPr marL="0" marR="0" marT="0" marB="0" anchor="b"/>
                    </a:tc>
                  </a:tr>
                  <a:tr h="404423">
                    <a:tc>
                      <a:txBody>
                        <a:bodyPr/>
                        <a:lstStyle/>
                        <a:p>
                          <a:pPr algn="ctr" fontAlgn="b"/>
                          <a:r>
                            <a:rPr lang="en-US" sz="1000" u="none" strike="noStrike" dirty="0">
                              <a:effectLst/>
                            </a:rPr>
                            <a:t>Risk</a:t>
                          </a:r>
                          <a:endParaRPr lang="en-US" sz="1000" b="0" i="0" u="none" strike="noStrike" dirty="0">
                            <a:solidFill>
                              <a:srgbClr val="000000"/>
                            </a:solidFill>
                            <a:effectLst/>
                            <a:latin typeface="Calibri"/>
                          </a:endParaRPr>
                        </a:p>
                      </a:txBody>
                      <a:tcPr marL="0" marR="0" marT="0" marB="0" anchor="b"/>
                    </a:tc>
                    <a:tc>
                      <a:txBody>
                        <a:bodyPr/>
                        <a:lstStyle/>
                        <a:p>
                          <a:pPr algn="ctr" fontAlgn="b"/>
                          <a:r>
                            <a:rPr lang="en-US" sz="1000" u="none" strike="noStrike">
                              <a:effectLst/>
                            </a:rPr>
                            <a:t>Scenario</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Scenario reserve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Scenario weight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Wgt. avg. scen. res. </a:t>
                          </a:r>
                          <a:endParaRPr lang="en-US" sz="1000" b="0" i="0" u="none" strike="noStrike">
                            <a:solidFill>
                              <a:srgbClr val="000000"/>
                            </a:solidFill>
                            <a:effectLst/>
                            <a:latin typeface="Calibri"/>
                          </a:endParaRPr>
                        </a:p>
                      </a:txBody>
                      <a:tcPr marL="0" marR="0" marT="0" marB="0" anchor="b"/>
                    </a:tc>
                    <a:tc>
                      <a:txBody>
                        <a:bodyPr/>
                        <a:lstStyle/>
                        <a:p>
                          <a:pPr algn="ctr" fontAlgn="b"/>
                          <a:r>
                            <a:rPr lang="en-US" sz="1000" u="none" strike="noStrike">
                              <a:effectLst/>
                            </a:rPr>
                            <a:t> Capital required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93,000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Bad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96,500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1,388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Mortality</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Extremely Bad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99,000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3,888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M</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Extremely 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Good</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94,500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9844">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95,800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688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Lapse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97,000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L</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93,000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94,000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97,000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0.160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1,888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GLIB election</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100,000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0.010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4,888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G</a:t>
                          </a:r>
                          <a:endParaRPr lang="en-US" sz="1000" b="0" i="0" u="none" strike="noStrike">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94,000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0.010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Good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94,500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Best Estimate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0.660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99685">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96,000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0.160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95,112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dirty="0">
                              <a:effectLst/>
                            </a:rPr>
                            <a:t>                 888 </a:t>
                          </a:r>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510">
                    <a:tc>
                      <a:txBody>
                        <a:bodyPr/>
                        <a:lstStyle/>
                        <a:p>
                          <a:pPr algn="l" fontAlgn="b"/>
                          <a:r>
                            <a:rPr lang="en-US" sz="1000" u="none" strike="noStrike">
                              <a:effectLst/>
                            </a:rPr>
                            <a:t>Investment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Extremely Bad</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98,000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0.010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         95,112 </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dirty="0">
                              <a:effectLst/>
                            </a:rPr>
                            <a:t>             2,888 </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dirty="0">
                              <a:effectLst/>
                            </a:rPr>
                            <a:t> = I</a:t>
                          </a:r>
                          <a:endParaRPr lang="en-US" sz="1000" b="0" i="0" u="none" strike="noStrike" dirty="0">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36751">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endParaRPr lang="en-US"/>
                        </a:p>
                      </a:txBody>
                      <a:tcPr marL="0" marR="0" marT="0" marB="0" anchor="b">
                        <a:blipFill rotWithShape="1">
                          <a:blip r:embed="rId4"/>
                          <a:stretch>
                            <a:fillRect l="-83824" t="-2238462" r="-306373" b="-297436"/>
                          </a:stretch>
                        </a:blipFill>
                      </a:tcPr>
                    </a:tc>
                    <a:tc>
                      <a:txBody>
                        <a:bodyPr/>
                        <a:lstStyle/>
                        <a:p>
                          <a:pPr algn="l" fontAlgn="b"/>
                          <a:endParaRPr lang="en-US" sz="1000" b="0" i="0" u="none" strike="noStrike">
                            <a:solidFill>
                              <a:srgbClr val="000000"/>
                            </a:solidFill>
                            <a:effectLst/>
                            <a:latin typeface="Calibri"/>
                          </a:endParaRPr>
                        </a:p>
                      </a:txBody>
                      <a:tcPr marL="0" marR="0" marT="0" marB="0" anchor="b"/>
                    </a:tc>
                    <a:tc gridSpan="2">
                      <a:txBody>
                        <a:bodyPr/>
                        <a:lstStyle/>
                        <a:p>
                          <a:pPr algn="r" fontAlgn="b"/>
                          <a:r>
                            <a:rPr lang="en-US" sz="1000" u="none" strike="noStrike" dirty="0">
                              <a:effectLst/>
                            </a:rPr>
                            <a:t>  Combined total capital: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10,417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2860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gridSpan="3">
                      <a:txBody>
                        <a:bodyPr/>
                        <a:lstStyle/>
                        <a:p>
                          <a:pPr algn="r" fontAlgn="b"/>
                          <a:r>
                            <a:rPr lang="en-US" sz="1000" u="none" strike="noStrike" dirty="0">
                              <a:effectLst/>
                            </a:rPr>
                            <a:t> Reserve margin = PV of 6% of capital =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5,000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168510">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r h="242178">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c gridSpan="2">
                      <a:txBody>
                        <a:bodyPr/>
                        <a:lstStyle/>
                        <a:p>
                          <a:pPr algn="r" fontAlgn="b"/>
                          <a:r>
                            <a:rPr lang="en-US" sz="1000" u="none" strike="noStrike" dirty="0">
                              <a:effectLst/>
                            </a:rPr>
                            <a:t> Total reserve : </a:t>
                          </a:r>
                          <a:endParaRPr lang="en-US" sz="1000" b="0" i="0" u="none" strike="noStrike" dirty="0">
                            <a:solidFill>
                              <a:srgbClr val="000000"/>
                            </a:solidFill>
                            <a:effectLst/>
                            <a:latin typeface="Calibri"/>
                          </a:endParaRPr>
                        </a:p>
                      </a:txBody>
                      <a:tcPr marL="0" marR="0" marT="0" marB="0" anchor="b"/>
                    </a:tc>
                    <a:tc hMerge="1">
                      <a:txBody>
                        <a:bodyPr/>
                        <a:lstStyle/>
                        <a:p>
                          <a:pPr algn="r" fontAlgn="b"/>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         100,112 </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bl>
              </a:graphicData>
            </a:graphic>
          </p:graphicFrame>
        </mc:Fallback>
      </mc:AlternateContent>
    </p:spTree>
    <p:extLst>
      <p:ext uri="{BB962C8B-B14F-4D97-AF65-F5344CB8AC3E}">
        <p14:creationId xmlns:p14="http://schemas.microsoft.com/office/powerpoint/2010/main" val="296685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aggregate </a:t>
            </a:r>
            <a:r>
              <a:rPr lang="en-US" dirty="0" smtClean="0"/>
              <a:t>margin</a:t>
            </a:r>
            <a:br>
              <a:rPr lang="en-US" dirty="0" smtClean="0"/>
            </a:br>
            <a:r>
              <a:rPr lang="en-US" sz="2400" dirty="0" smtClean="0"/>
              <a:t>Confidence level method</a:t>
            </a:r>
            <a:endParaRPr lang="en-US" dirty="0"/>
          </a:p>
        </p:txBody>
      </p:sp>
      <p:sp>
        <p:nvSpPr>
          <p:cNvPr id="3" name="Content Placeholder 2"/>
          <p:cNvSpPr>
            <a:spLocks noGrp="1"/>
          </p:cNvSpPr>
          <p:nvPr>
            <p:ph sz="quarter" idx="13"/>
          </p:nvPr>
        </p:nvSpPr>
        <p:spPr/>
        <p:txBody>
          <a:bodyPr>
            <a:normAutofit/>
          </a:bodyPr>
          <a:lstStyle/>
          <a:p>
            <a:endParaRPr lang="en-US" sz="1800" dirty="0" smtClean="0"/>
          </a:p>
          <a:p>
            <a:r>
              <a:rPr lang="en-US" sz="1800" dirty="0" smtClean="0"/>
              <a:t>TAR </a:t>
            </a:r>
            <a:r>
              <a:rPr lang="en-US" sz="1800" dirty="0" smtClean="0"/>
              <a:t>is “best estimate” reserve + 3 std. deviations</a:t>
            </a:r>
          </a:p>
          <a:p>
            <a:r>
              <a:rPr lang="en-US" sz="1800" dirty="0" smtClean="0"/>
              <a:t>Aggregate reserve margin is 1 std. deviation, capital is 2 std. deviations</a:t>
            </a:r>
          </a:p>
          <a:p>
            <a:r>
              <a:rPr lang="en-US" sz="1800" dirty="0" smtClean="0"/>
              <a:t>Conceptual problem (my opinion)</a:t>
            </a:r>
          </a:p>
          <a:p>
            <a:pPr lvl="1"/>
            <a:r>
              <a:rPr lang="en-US" sz="1800" dirty="0" smtClean="0"/>
              <a:t>If reserve margin is not released when adverse event occurs, then capital of 2 std. deviations is not sufficient for 3 std. deviation event.  Company is left with assets less than reserves and needs not only a capital infusion (obtainable from capital markets) but a reserve infusion from guarantee funds.</a:t>
            </a:r>
          </a:p>
        </p:txBody>
      </p:sp>
    </p:spTree>
    <p:extLst>
      <p:ext uri="{BB962C8B-B14F-4D97-AF65-F5344CB8AC3E}">
        <p14:creationId xmlns:p14="http://schemas.microsoft.com/office/powerpoint/2010/main" val="337643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aggregate </a:t>
            </a:r>
            <a:r>
              <a:rPr lang="en-US" dirty="0" smtClean="0"/>
              <a:t>margin</a:t>
            </a:r>
            <a:br>
              <a:rPr lang="en-US" dirty="0" smtClean="0"/>
            </a:br>
            <a:r>
              <a:rPr lang="en-US" sz="2400" dirty="0" smtClean="0"/>
              <a:t>Cost of capital method</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1800" dirty="0" smtClean="0"/>
              <a:t>TAR </a:t>
            </a:r>
            <a:r>
              <a:rPr lang="en-US" sz="1800" dirty="0"/>
              <a:t>is “best est.” reserve plus aggregate </a:t>
            </a:r>
            <a:r>
              <a:rPr lang="en-US" sz="1800" dirty="0" smtClean="0"/>
              <a:t>reserve margin </a:t>
            </a:r>
            <a:r>
              <a:rPr lang="en-US" sz="1800" dirty="0"/>
              <a:t>plus capital</a:t>
            </a:r>
          </a:p>
          <a:p>
            <a:r>
              <a:rPr lang="en-US" sz="1800" dirty="0" smtClean="0"/>
              <a:t>Capital </a:t>
            </a:r>
            <a:r>
              <a:rPr lang="en-US" sz="1800" dirty="0"/>
              <a:t>is 3 std. </a:t>
            </a:r>
            <a:r>
              <a:rPr lang="en-US" sz="1800" dirty="0" smtClean="0"/>
              <a:t>deviations (not 2)</a:t>
            </a:r>
          </a:p>
          <a:p>
            <a:pPr lvl="1"/>
            <a:r>
              <a:rPr lang="en-US" sz="1800" dirty="0" smtClean="0"/>
              <a:t>May be measured </a:t>
            </a:r>
            <a:r>
              <a:rPr lang="en-US" sz="1800" dirty="0"/>
              <a:t>over shorter </a:t>
            </a:r>
            <a:r>
              <a:rPr lang="en-US" sz="1800" dirty="0" smtClean="0"/>
              <a:t>period, leading to comparable level</a:t>
            </a:r>
          </a:p>
          <a:p>
            <a:pPr lvl="1"/>
            <a:r>
              <a:rPr lang="en-US" sz="1800" dirty="0" smtClean="0"/>
              <a:t>Resolves conceptual problem of confidence level method (my opinion)</a:t>
            </a:r>
            <a:endParaRPr lang="en-US" sz="1800" dirty="0"/>
          </a:p>
          <a:p>
            <a:r>
              <a:rPr lang="en-US" sz="1800" dirty="0"/>
              <a:t>Aggregate reserve margin is PV of “cost of capital”</a:t>
            </a:r>
          </a:p>
          <a:p>
            <a:pPr lvl="1"/>
            <a:r>
              <a:rPr lang="en-US" sz="1800" dirty="0"/>
              <a:t>Cost of capital is e.g. 6% of annual projected capital </a:t>
            </a:r>
            <a:r>
              <a:rPr lang="en-US" sz="1800" dirty="0" smtClean="0"/>
              <a:t>requirement</a:t>
            </a:r>
          </a:p>
          <a:p>
            <a:pPr lvl="1"/>
            <a:r>
              <a:rPr lang="en-US" sz="1800" dirty="0" smtClean="0"/>
              <a:t>Capital </a:t>
            </a:r>
            <a:r>
              <a:rPr lang="en-US" sz="1800" dirty="0"/>
              <a:t>requirement projection is required </a:t>
            </a:r>
            <a:endParaRPr lang="en-US" sz="1800" dirty="0" smtClean="0"/>
          </a:p>
          <a:p>
            <a:pPr lvl="2"/>
            <a:r>
              <a:rPr lang="en-US" sz="1800" dirty="0" smtClean="0"/>
              <a:t>Projected capital can be estimated as % of </a:t>
            </a:r>
            <a:r>
              <a:rPr lang="en-US" sz="1800" dirty="0" smtClean="0"/>
              <a:t>projected best </a:t>
            </a:r>
            <a:r>
              <a:rPr lang="en-US" sz="1800" dirty="0" smtClean="0"/>
              <a:t>est. reserve </a:t>
            </a:r>
            <a:r>
              <a:rPr lang="en-US" sz="1800" dirty="0" smtClean="0"/>
              <a:t/>
            </a:r>
            <a:br>
              <a:rPr lang="en-US" sz="1800" dirty="0" smtClean="0"/>
            </a:br>
            <a:r>
              <a:rPr lang="en-US" sz="1800" dirty="0" smtClean="0"/>
              <a:t>or </a:t>
            </a:r>
            <a:r>
              <a:rPr lang="en-US" sz="1800" dirty="0" smtClean="0"/>
              <a:t>by 2 or 3 factor formula calibrated to initial capital</a:t>
            </a:r>
            <a:endParaRPr lang="en-US" dirty="0" smtClean="0"/>
          </a:p>
          <a:p>
            <a:pPr lvl="1"/>
            <a:r>
              <a:rPr lang="en-US" dirty="0" smtClean="0"/>
              <a:t>Not uncommon for aggregate margin to be approximately half of capital for a long term contract  (PV annuity factor ~ 8,  and 6% x 8 = 48</a:t>
            </a:r>
            <a:r>
              <a:rPr lang="en-US" dirty="0" smtClean="0"/>
              <a:t>%)</a:t>
            </a:r>
          </a:p>
          <a:p>
            <a:pPr lvl="2"/>
            <a:r>
              <a:rPr lang="en-US" dirty="0" smtClean="0"/>
              <a:t>This is comparable to ratio of reserve margin / capital for the confidence level method</a:t>
            </a:r>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48682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Principles-based approach</a:t>
            </a:r>
            <a:endParaRPr lang="en-US" dirty="0"/>
          </a:p>
        </p:txBody>
      </p:sp>
      <p:sp>
        <p:nvSpPr>
          <p:cNvPr id="2" name="Content Placeholder 1"/>
          <p:cNvSpPr>
            <a:spLocks noGrp="1"/>
          </p:cNvSpPr>
          <p:nvPr>
            <p:ph sz="quarter" idx="13"/>
          </p:nvPr>
        </p:nvSpPr>
        <p:spPr/>
        <p:txBody>
          <a:bodyPr>
            <a:normAutofit/>
          </a:bodyPr>
          <a:lstStyle/>
          <a:p>
            <a:r>
              <a:rPr lang="en-US" sz="1800" dirty="0" smtClean="0"/>
              <a:t>Starts with small set of scenarios for each assumption</a:t>
            </a:r>
          </a:p>
          <a:p>
            <a:pPr lvl="1"/>
            <a:r>
              <a:rPr lang="en-US" sz="1800" dirty="0" smtClean="0"/>
              <a:t>Includes “best estimate”, some good, some equally bad</a:t>
            </a:r>
          </a:p>
          <a:p>
            <a:pPr lvl="1"/>
            <a:r>
              <a:rPr lang="en-US" sz="1800" dirty="0" smtClean="0"/>
              <a:t>Probability weight assigned to each scenario</a:t>
            </a:r>
          </a:p>
          <a:p>
            <a:r>
              <a:rPr lang="en-US" sz="1800" dirty="0" smtClean="0"/>
              <a:t>Uses “Scenario Reserves”</a:t>
            </a:r>
          </a:p>
          <a:p>
            <a:pPr lvl="1"/>
            <a:r>
              <a:rPr lang="en-US" sz="1800" dirty="0" smtClean="0"/>
              <a:t>Present value of cash flows using scenario-specific assumptions</a:t>
            </a:r>
          </a:p>
          <a:p>
            <a:pPr lvl="1"/>
            <a:r>
              <a:rPr lang="en-US" sz="1800" dirty="0" smtClean="0"/>
              <a:t>Discounted using the portfolio earned rate in the scenario</a:t>
            </a:r>
          </a:p>
          <a:p>
            <a:r>
              <a:rPr lang="en-US" sz="1800" dirty="0" smtClean="0"/>
              <a:t>Final “best estimate” reserve is probability-weighted average of scenario reserves</a:t>
            </a:r>
          </a:p>
          <a:p>
            <a:r>
              <a:rPr lang="en-US" sz="1800" dirty="0" smtClean="0"/>
              <a:t>Capital and aggregate reserve margin are based on differences of scenario reserves from “best estimate”</a:t>
            </a:r>
          </a:p>
          <a:p>
            <a:endParaRPr lang="en-US" sz="1800" dirty="0" smtClean="0"/>
          </a:p>
          <a:p>
            <a:pPr marL="0" indent="0">
              <a:buNone/>
            </a:pPr>
            <a:endParaRPr lang="en-US" sz="1800" dirty="0"/>
          </a:p>
        </p:txBody>
      </p:sp>
    </p:spTree>
    <p:extLst>
      <p:ext uri="{BB962C8B-B14F-4D97-AF65-F5344CB8AC3E}">
        <p14:creationId xmlns:p14="http://schemas.microsoft.com/office/powerpoint/2010/main" val="138354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reserve</a:t>
            </a:r>
            <a:endParaRPr lang="en-US" dirty="0"/>
          </a:p>
        </p:txBody>
      </p:sp>
      <p:sp>
        <p:nvSpPr>
          <p:cNvPr id="3" name="Content Placeholder 2"/>
          <p:cNvSpPr>
            <a:spLocks noGrp="1"/>
          </p:cNvSpPr>
          <p:nvPr>
            <p:ph sz="quarter" idx="13"/>
          </p:nvPr>
        </p:nvSpPr>
        <p:spPr/>
        <p:txBody>
          <a:bodyPr/>
          <a:lstStyle/>
          <a:p>
            <a:endParaRPr lang="en-US" dirty="0" smtClean="0"/>
          </a:p>
          <a:p>
            <a:r>
              <a:rPr lang="en-US" dirty="0" smtClean="0"/>
              <a:t>Reserve adequacy testing (a.k.a. cash flow testing) would still be performed</a:t>
            </a:r>
          </a:p>
          <a:p>
            <a:endParaRPr lang="en-US" dirty="0" smtClean="0"/>
          </a:p>
          <a:p>
            <a:r>
              <a:rPr lang="en-US" dirty="0" smtClean="0"/>
              <a:t>This could be transformed into a series of specified stress tests that combine adverse experience on more than one risk.</a:t>
            </a:r>
          </a:p>
          <a:p>
            <a:endParaRPr lang="en-US" dirty="0" smtClean="0"/>
          </a:p>
          <a:p>
            <a:r>
              <a:rPr lang="en-US" dirty="0" smtClean="0"/>
              <a:t>As with cash flow testing today, the actuary would apply judgment when determining whether to increase reserves based on stress test results.</a:t>
            </a:r>
          </a:p>
        </p:txBody>
      </p:sp>
    </p:spTree>
    <p:extLst>
      <p:ext uri="{BB962C8B-B14F-4D97-AF65-F5344CB8AC3E}">
        <p14:creationId xmlns:p14="http://schemas.microsoft.com/office/powerpoint/2010/main" val="405131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scenarios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p:txBody>
              <a:bodyPr>
                <a:normAutofit/>
              </a:bodyPr>
              <a:lstStyle/>
              <a:p>
                <a:r>
                  <a:rPr lang="en-US" sz="1800" dirty="0" smtClean="0"/>
                  <a:t>Assume we know the distribution of each assumption</a:t>
                </a:r>
              </a:p>
              <a:p>
                <a:r>
                  <a:rPr lang="en-US" sz="1800" dirty="0" smtClean="0"/>
                  <a:t>Scenarios are defined by a path of shocks or percentile points, one per year</a:t>
                </a:r>
              </a:p>
              <a:p>
                <a:r>
                  <a:rPr lang="en-US" sz="1800" dirty="0" smtClean="0"/>
                  <a:t>Set the shocks or percentile points to achieve a desired probability level for the scenario</a:t>
                </a:r>
              </a:p>
              <a:p>
                <a:pPr lvl="1"/>
                <a:r>
                  <a:rPr lang="en-US" sz="1800" dirty="0" smtClean="0"/>
                  <a:t>Use the theory of random walks</a:t>
                </a:r>
              </a:p>
              <a:p>
                <a:pPr lvl="2"/>
                <a:r>
                  <a:rPr lang="en-US" sz="1800" dirty="0" smtClean="0"/>
                  <a:t>Std. deviation for N periods is </a:t>
                </a:r>
                <a14:m>
                  <m:oMath xmlns:m="http://schemas.openxmlformats.org/officeDocument/2006/math">
                    <m:rad>
                      <m:radPr>
                        <m:degHide m:val="on"/>
                        <m:ctrlPr>
                          <a:rPr lang="en-US" sz="1800" i="1" smtClean="0">
                            <a:latin typeface="Cambria Math"/>
                          </a:rPr>
                        </m:ctrlPr>
                      </m:radPr>
                      <m:deg/>
                      <m:e>
                        <m:r>
                          <a:rPr lang="en-US" sz="1800" b="0" i="1" smtClean="0">
                            <a:latin typeface="Cambria Math"/>
                          </a:rPr>
                          <m:t>𝑁</m:t>
                        </m:r>
                      </m:e>
                    </m:rad>
                  </m:oMath>
                </a14:m>
                <a:r>
                  <a:rPr lang="en-US" sz="1800" dirty="0" smtClean="0"/>
                  <a:t> times std. deviation for one period</a:t>
                </a:r>
              </a:p>
              <a:p>
                <a:pPr lvl="2"/>
                <a:r>
                  <a:rPr lang="en-US" sz="1800" dirty="0" smtClean="0"/>
                  <a:t>Probability level for a scenario of N periods is estimated by the sum of the shocks in light of the std. deviation for N periods.</a:t>
                </a: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blipFill rotWithShape="1">
                <a:blip r:embed="rId2"/>
                <a:stretch>
                  <a:fillRect l="-462" t="-593"/>
                </a:stretch>
              </a:blipFill>
            </p:spPr>
            <p:txBody>
              <a:bodyPr/>
              <a:lstStyle/>
              <a:p>
                <a:r>
                  <a:rPr lang="en-US">
                    <a:noFill/>
                  </a:rPr>
                  <a:t> </a:t>
                </a:r>
              </a:p>
            </p:txBody>
          </p:sp>
        </mc:Fallback>
      </mc:AlternateContent>
    </p:spTree>
    <p:extLst>
      <p:ext uri="{BB962C8B-B14F-4D97-AF65-F5344CB8AC3E}">
        <p14:creationId xmlns:p14="http://schemas.microsoft.com/office/powerpoint/2010/main" val="322761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r>
              <a:rPr lang="en-US" dirty="0" smtClean="0"/>
              <a:t>Using statistics of random walks</a:t>
            </a:r>
            <a:endParaRPr lang="en-US"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828800" y="2209800"/>
            <a:ext cx="570488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447800" y="1447800"/>
            <a:ext cx="7337265" cy="646331"/>
          </a:xfrm>
          <a:prstGeom prst="rect">
            <a:avLst/>
          </a:prstGeom>
          <a:noFill/>
        </p:spPr>
        <p:txBody>
          <a:bodyPr wrap="none" rtlCol="0">
            <a:spAutoFit/>
          </a:bodyPr>
          <a:lstStyle/>
          <a:p>
            <a:pPr marL="285750" indent="-285750">
              <a:buFont typeface="Arial" pitchFamily="34" charset="0"/>
              <a:buChar char="•"/>
            </a:pPr>
            <a:r>
              <a:rPr lang="en-US" dirty="0" smtClean="0"/>
              <a:t>Each time period is one step forward</a:t>
            </a:r>
          </a:p>
          <a:p>
            <a:pPr marL="285750" indent="-285750">
              <a:buFont typeface="Arial" pitchFamily="34" charset="0"/>
              <a:buChar char="•"/>
            </a:pPr>
            <a:r>
              <a:rPr lang="en-US" dirty="0" smtClean="0"/>
              <a:t>Sideways (up or down) step each period averages zero, but has std. deviation = 1</a:t>
            </a:r>
            <a:endParaRPr lang="en-US" dirty="0"/>
          </a:p>
        </p:txBody>
      </p:sp>
    </p:spTree>
    <p:extLst>
      <p:ext uri="{BB962C8B-B14F-4D97-AF65-F5344CB8AC3E}">
        <p14:creationId xmlns:p14="http://schemas.microsoft.com/office/powerpoint/2010/main" val="26668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statistics of random walks</a:t>
            </a:r>
            <a:endParaRPr lang="en-US" dirty="0"/>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828800" y="2209800"/>
            <a:ext cx="5645095" cy="339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84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scenarios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p:txBody>
              <a:bodyPr/>
              <a:lstStyle/>
              <a:p>
                <a:r>
                  <a:rPr lang="en-US" sz="1800" dirty="0" smtClean="0"/>
                  <a:t>Pop-up scenario at 84</a:t>
                </a:r>
                <a:r>
                  <a:rPr lang="en-US" sz="1800" baseline="30000" dirty="0" smtClean="0"/>
                  <a:t>th</a:t>
                </a:r>
                <a:r>
                  <a:rPr lang="en-US" sz="1800" dirty="0" smtClean="0"/>
                  <a:t> percentile (1 std. deviation)</a:t>
                </a:r>
              </a:p>
              <a:p>
                <a:pPr lvl="1"/>
                <a:r>
                  <a:rPr lang="en-US" sz="1800" dirty="0" smtClean="0"/>
                  <a:t>Sum of shocks is always at 1 std. deviation level for N period random walk</a:t>
                </a:r>
              </a:p>
              <a:p>
                <a:pPr lvl="1"/>
                <a:r>
                  <a:rPr lang="en-US" sz="1800" dirty="0" smtClean="0"/>
                  <a:t>So sum over N periods is </a:t>
                </a:r>
                <a14:m>
                  <m:oMath xmlns:m="http://schemas.openxmlformats.org/officeDocument/2006/math">
                    <m:rad>
                      <m:radPr>
                        <m:degHide m:val="on"/>
                        <m:ctrlPr>
                          <a:rPr lang="en-US" sz="1800" i="1">
                            <a:latin typeface="Cambria Math"/>
                          </a:rPr>
                        </m:ctrlPr>
                      </m:radPr>
                      <m:deg/>
                      <m:e>
                        <m:r>
                          <a:rPr lang="en-US" sz="1800" i="1">
                            <a:latin typeface="Cambria Math"/>
                          </a:rPr>
                          <m:t>𝑁</m:t>
                        </m:r>
                      </m:e>
                    </m:rad>
                  </m:oMath>
                </a14:m>
                <a:r>
                  <a:rPr lang="en-US" sz="1800" dirty="0" smtClean="0"/>
                  <a:t>  times single period std. deviation</a:t>
                </a:r>
              </a:p>
              <a:p>
                <a:pPr lvl="1"/>
                <a:r>
                  <a:rPr lang="en-US" sz="1800" dirty="0" smtClean="0"/>
                  <a:t>Shock for Nth period is always </a:t>
                </a:r>
                <a14:m>
                  <m:oMath xmlns:m="http://schemas.openxmlformats.org/officeDocument/2006/math">
                    <m:rad>
                      <m:radPr>
                        <m:degHide m:val="on"/>
                        <m:ctrlPr>
                          <a:rPr lang="en-US" sz="2000" i="1">
                            <a:latin typeface="Cambria Math"/>
                          </a:rPr>
                        </m:ctrlPr>
                      </m:radPr>
                      <m:deg/>
                      <m:e>
                        <m:r>
                          <a:rPr lang="en-US" sz="2000" i="1">
                            <a:latin typeface="Cambria Math"/>
                          </a:rPr>
                          <m:t>𝑁</m:t>
                        </m:r>
                      </m:e>
                    </m:rad>
                    <m:r>
                      <a:rPr lang="en-US" sz="2000" b="0" i="1" smtClean="0">
                        <a:latin typeface="Cambria Math"/>
                      </a:rPr>
                      <m:t>−</m:t>
                    </m:r>
                    <m:rad>
                      <m:radPr>
                        <m:degHide m:val="on"/>
                        <m:ctrlPr>
                          <a:rPr lang="en-US" sz="2000" b="0" i="1" smtClean="0">
                            <a:latin typeface="Cambria Math"/>
                          </a:rPr>
                        </m:ctrlPr>
                      </m:radPr>
                      <m:deg/>
                      <m:e>
                        <m:r>
                          <a:rPr lang="en-US" sz="2000" b="0" i="1" smtClean="0">
                            <a:latin typeface="Cambria Math"/>
                          </a:rPr>
                          <m:t>𝑁</m:t>
                        </m:r>
                        <m:r>
                          <a:rPr lang="en-US" sz="2000" b="0" i="1" smtClean="0">
                            <a:latin typeface="Cambria Math"/>
                          </a:rPr>
                          <m:t>−1</m:t>
                        </m:r>
                      </m:e>
                    </m:rad>
                  </m:oMath>
                </a14:m>
                <a:r>
                  <a:rPr lang="en-US" sz="1800" dirty="0" smtClean="0"/>
                  <a:t>  times single period std. dev.</a:t>
                </a:r>
              </a:p>
              <a:p>
                <a:pPr lvl="1"/>
                <a:endParaRPr lang="en-US" sz="1800" dirty="0"/>
              </a:p>
              <a:p>
                <a:r>
                  <a:rPr lang="en-US" sz="1800" dirty="0" smtClean="0"/>
                  <a:t>Creep-up scenario at 84</a:t>
                </a:r>
                <a:r>
                  <a:rPr lang="en-US" sz="1800" baseline="30000" dirty="0" smtClean="0"/>
                  <a:t>th</a:t>
                </a:r>
                <a:r>
                  <a:rPr lang="en-US" sz="1800" dirty="0" smtClean="0"/>
                  <a:t> percentile (1 std. deviation)</a:t>
                </a:r>
              </a:p>
              <a:p>
                <a:pPr lvl="1"/>
                <a:r>
                  <a:rPr lang="en-US" sz="1800" dirty="0" smtClean="0"/>
                  <a:t>Sum of shocks over creep-up period is </a:t>
                </a:r>
                <a14:m>
                  <m:oMath xmlns:m="http://schemas.openxmlformats.org/officeDocument/2006/math">
                    <m:rad>
                      <m:radPr>
                        <m:degHide m:val="on"/>
                        <m:ctrlPr>
                          <a:rPr lang="en-US" sz="2000" i="1">
                            <a:latin typeface="Cambria Math"/>
                          </a:rPr>
                        </m:ctrlPr>
                      </m:radPr>
                      <m:deg/>
                      <m:e>
                        <m:r>
                          <a:rPr lang="en-US" sz="2000" i="1">
                            <a:latin typeface="Cambria Math"/>
                          </a:rPr>
                          <m:t>𝑁</m:t>
                        </m:r>
                      </m:e>
                    </m:rad>
                  </m:oMath>
                </a14:m>
                <a:r>
                  <a:rPr lang="en-US" sz="1800" dirty="0" smtClean="0"/>
                  <a:t> times single period std. deviation</a:t>
                </a:r>
              </a:p>
              <a:p>
                <a:pPr lvl="1"/>
                <a:r>
                  <a:rPr lang="en-US" sz="1800" dirty="0" smtClean="0"/>
                  <a:t>Equal shocks each period, so each shock is </a:t>
                </a:r>
                <a14:m>
                  <m:oMath xmlns:m="http://schemas.openxmlformats.org/officeDocument/2006/math">
                    <m:rad>
                      <m:radPr>
                        <m:degHide m:val="on"/>
                        <m:ctrlPr>
                          <a:rPr lang="en-US" sz="1800" i="1">
                            <a:latin typeface="Cambria Math"/>
                          </a:rPr>
                        </m:ctrlPr>
                      </m:radPr>
                      <m:deg/>
                      <m:e>
                        <m:r>
                          <a:rPr lang="en-US" sz="1800" i="1">
                            <a:latin typeface="Cambria Math"/>
                          </a:rPr>
                          <m:t>𝑁</m:t>
                        </m:r>
                      </m:e>
                    </m:rad>
                    <m:r>
                      <a:rPr lang="en-US" sz="1800" b="0" i="1" smtClean="0">
                        <a:latin typeface="Cambria Math"/>
                      </a:rPr>
                      <m:t>/</m:t>
                    </m:r>
                    <m:r>
                      <a:rPr lang="en-US" sz="1800" b="0" i="1" smtClean="0">
                        <a:latin typeface="Cambria Math"/>
                      </a:rPr>
                      <m:t>𝑁</m:t>
                    </m:r>
                  </m:oMath>
                </a14:m>
                <a:r>
                  <a:rPr lang="en-US" sz="1800" dirty="0" smtClean="0"/>
                  <a:t> times single period std. dev.</a:t>
                </a: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blipFill rotWithShape="1">
                <a:blip r:embed="rId2"/>
                <a:stretch>
                  <a:fillRect l="-462" t="-593" r="-385"/>
                </a:stretch>
              </a:blipFill>
            </p:spPr>
            <p:txBody>
              <a:bodyPr/>
              <a:lstStyle/>
              <a:p>
                <a:r>
                  <a:rPr lang="en-US">
                    <a:noFill/>
                  </a:rPr>
                  <a:t> </a:t>
                </a:r>
              </a:p>
            </p:txBody>
          </p:sp>
        </mc:Fallback>
      </mc:AlternateContent>
    </p:spTree>
    <p:extLst>
      <p:ext uri="{BB962C8B-B14F-4D97-AF65-F5344CB8AC3E}">
        <p14:creationId xmlns:p14="http://schemas.microsoft.com/office/powerpoint/2010/main" val="749704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a:t>
            </a:r>
            <a:r>
              <a:rPr lang="en-US" dirty="0" smtClean="0"/>
              <a:t>scenarios</a:t>
            </a:r>
            <a:br>
              <a:rPr lang="en-US" dirty="0" smtClean="0"/>
            </a:br>
            <a:r>
              <a:rPr lang="en-US" sz="2400" dirty="0" smtClean="0"/>
              <a:t>shocks measured in standard deviations</a:t>
            </a:r>
            <a:endParaRPr lang="en-US" sz="2400" dirty="0"/>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676400" y="1905000"/>
            <a:ext cx="5968776" cy="358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4509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a:t>
            </a:r>
            <a:r>
              <a:rPr lang="en-US" dirty="0" smtClean="0"/>
              <a:t>scenarios</a:t>
            </a:r>
            <a:br>
              <a:rPr lang="en-US" dirty="0" smtClean="0"/>
            </a:br>
            <a:r>
              <a:rPr lang="en-US" sz="2400" dirty="0" smtClean="0"/>
              <a:t>Shocks measured at percentile level</a:t>
            </a:r>
            <a:endParaRPr lang="en-US" dirty="0"/>
          </a:p>
        </p:txBody>
      </p:sp>
      <p:pic>
        <p:nvPicPr>
          <p:cNvPr id="4098"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676400" y="1905000"/>
            <a:ext cx="5968776" cy="358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795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the scenarios</a:t>
            </a:r>
            <a:br>
              <a:rPr lang="en-US" dirty="0" smtClean="0"/>
            </a:br>
            <a:r>
              <a:rPr lang="en-US" sz="2400" dirty="0" smtClean="0"/>
              <a:t>interest rates </a:t>
            </a:r>
            <a:r>
              <a:rPr lang="en-US" sz="2000" dirty="0" smtClean="0"/>
              <a:t>– use scenario shocks in the generator</a:t>
            </a:r>
            <a:endParaRPr lang="en-US" sz="2400" dirty="0"/>
          </a:p>
        </p:txBody>
      </p:sp>
      <p:pic>
        <p:nvPicPr>
          <p:cNvPr id="717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5968776" cy="358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407186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557</TotalTime>
  <Words>1683</Words>
  <Application>Microsoft Office PowerPoint</Application>
  <PresentationFormat>On-screen Show (4:3)</PresentationFormat>
  <Paragraphs>275</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Horizon</vt:lpstr>
      <vt:lpstr>Potential Reserve Methodology</vt:lpstr>
      <vt:lpstr>A Principles-based approach</vt:lpstr>
      <vt:lpstr>Constructing the scenarios</vt:lpstr>
      <vt:lpstr>Using statistics of random walks</vt:lpstr>
      <vt:lpstr>Using statistics of random walks</vt:lpstr>
      <vt:lpstr>Constructing the scenarios</vt:lpstr>
      <vt:lpstr>Constructing the scenarios shocks measured in standard deviations</vt:lpstr>
      <vt:lpstr>Constructing the scenarios Shocks measured at percentile level</vt:lpstr>
      <vt:lpstr>Constructing the scenarios interest rates – use scenario shocks in the generator</vt:lpstr>
      <vt:lpstr>Constructing the scenarios Other assumptions</vt:lpstr>
      <vt:lpstr>Constructing the scenarios</vt:lpstr>
      <vt:lpstr>Constructing the scenarios mortality</vt:lpstr>
      <vt:lpstr>Creating the scenarios Election rates</vt:lpstr>
      <vt:lpstr>Calculating the reserve sample product - spda with Glib</vt:lpstr>
      <vt:lpstr>Calculating the reserve</vt:lpstr>
      <vt:lpstr>Calculating the reserve</vt:lpstr>
      <vt:lpstr>PowerPoint Presentation</vt:lpstr>
      <vt:lpstr>Calculating the aggregate margin Confidence level method</vt:lpstr>
      <vt:lpstr>Calculating the aggregate margin Cost of capital method</vt:lpstr>
      <vt:lpstr>Testing the reserve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Reserve Methodology</dc:title>
  <dc:creator>Steve Strommen</dc:creator>
  <cp:lastModifiedBy>Steve Strommen</cp:lastModifiedBy>
  <cp:revision>36</cp:revision>
  <dcterms:created xsi:type="dcterms:W3CDTF">2013-04-19T13:33:57Z</dcterms:created>
  <dcterms:modified xsi:type="dcterms:W3CDTF">2013-04-24T20:59:17Z</dcterms:modified>
</cp:coreProperties>
</file>